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85" r:id="rId3"/>
    <p:sldId id="319" r:id="rId5"/>
    <p:sldId id="316" r:id="rId6"/>
    <p:sldId id="338" r:id="rId7"/>
    <p:sldId id="336" r:id="rId8"/>
    <p:sldId id="339" r:id="rId9"/>
    <p:sldId id="334" r:id="rId10"/>
    <p:sldId id="287" r:id="rId11"/>
    <p:sldId id="335" r:id="rId12"/>
    <p:sldId id="317" r:id="rId13"/>
    <p:sldId id="318" r:id="rId14"/>
    <p:sldId id="330" r:id="rId15"/>
    <p:sldId id="331" r:id="rId16"/>
    <p:sldId id="268" r:id="rId17"/>
    <p:sldId id="332" r:id="rId18"/>
    <p:sldId id="262" r:id="rId19"/>
    <p:sldId id="321" r:id="rId20"/>
    <p:sldId id="322" r:id="rId21"/>
    <p:sldId id="323" r:id="rId22"/>
    <p:sldId id="333" r:id="rId23"/>
    <p:sldId id="264" r:id="rId24"/>
    <p:sldId id="302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7DF"/>
    <a:srgbClr val="026AA7"/>
    <a:srgbClr val="026BA5"/>
    <a:srgbClr val="0168A3"/>
    <a:srgbClr val="565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EA6F3-4DFC-43C6-AD2D-8165C2CA80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5C2A-718A-4962-9B43-E65888496C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5C2A-718A-4962-9B43-E65888496C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7C8CD7-FFBC-403A-AAB7-CE7ABB330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1"/>
          <p:cNvSpPr/>
          <p:nvPr userDrawn="1"/>
        </p:nvSpPr>
        <p:spPr>
          <a:xfrm rot="16200000">
            <a:off x="-51961" y="603655"/>
            <a:ext cx="605446" cy="3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41"/>
          <p:cNvSpPr/>
          <p:nvPr userDrawn="1"/>
        </p:nvSpPr>
        <p:spPr>
          <a:xfrm rot="16200000">
            <a:off x="-211650" y="530748"/>
            <a:ext cx="605446" cy="1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641738" y="627477"/>
            <a:ext cx="83219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69" y="1034271"/>
            <a:ext cx="4049395" cy="404939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 userDrawn="1"/>
        </p:nvGrpSpPr>
        <p:grpSpPr>
          <a:xfrm>
            <a:off x="0" y="4806097"/>
            <a:ext cx="8279130" cy="5080"/>
            <a:chOff x="0" y="7413"/>
            <a:chExt cx="13038" cy="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图片包含 户外艺术系列, 星, 水&#10;&#10;已生成高可信度的说明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media" Target="../media/media1.m4a"/><Relationship Id="rId4" Type="http://schemas.openxmlformats.org/officeDocument/2006/relationships/audio" Target="../media/media1.m4a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3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57000">
                <a:schemeClr val="accent1">
                  <a:lumMod val="89000"/>
                </a:schemeClr>
              </a:gs>
              <a:gs pos="78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7410" y="-2596712"/>
            <a:ext cx="6996048" cy="12244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0" y="0"/>
            <a:ext cx="6858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19" y="2783592"/>
            <a:ext cx="2853295" cy="4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4782" y="2219661"/>
            <a:ext cx="9403367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基于深度学习的人脸识别会议签到系统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8819" y="4157979"/>
            <a:ext cx="77944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宁波职业技术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9" grpId="0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1861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02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65570" y="2229485"/>
            <a:ext cx="466344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注册页面的第二个步骤是设置账户密码，手机是用户的账号，密码要输入两次，确保密码正确，密码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必须包含数字和字母，且长度要在8-16位之间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，确认无误后就可以进行下一步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操作。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1396365"/>
            <a:ext cx="5157470" cy="480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1861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03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38290" y="2139315"/>
            <a:ext cx="449072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注册页面的第三个步骤是设置用户的个人信息，在填写完成个人信息之后就行进行注册，在用户信息合法后就会显示注册测成功，一个注册的用户为管理员用户，后续注册的用户为普通用户，需要在管理员用户进行激活后才能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登录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1221105"/>
            <a:ext cx="5034280" cy="515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5790" y="1055370"/>
            <a:ext cx="8161655" cy="37788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7365" y="5124450"/>
            <a:ext cx="83591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在登录之后会进入首页，在右上角会有一个设置图标，包含了首页，后台管理，个人信息以及退出登录，在首页中显示参与的会议和创建的会议，都有柱状图显示会议信息，点击右上角查看会显示具体会议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信息。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我参与的会议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94180" y="4799330"/>
            <a:ext cx="83591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在首页中点击参与的会议的查看按钮会进入我参与的会议，在页面中可以查看到我参与过的所有会议信息，会议状态，签到信息等，点击签到按钮可以进行用户人脸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签到。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203325"/>
            <a:ext cx="9469120" cy="302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9" name="矩形 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25" name="TextBox 39"/>
          <p:cNvSpPr txBox="1"/>
          <p:nvPr/>
        </p:nvSpPr>
        <p:spPr>
          <a:xfrm>
            <a:off x="405555" y="120369"/>
            <a:ext cx="29095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会议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3" y="1107935"/>
            <a:ext cx="5366479" cy="5383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1292225"/>
            <a:ext cx="4488180" cy="14325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33795" y="2889885"/>
            <a:ext cx="449072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在我参与的会议中点击签到后会弹出相机进行人脸签到，签到成功则会显示签到成功，返回到</a:t>
            </a: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我参与的会议，签到失败</a:t>
            </a:r>
            <a:r>
              <a:rPr lang="en-US" altLang="zh-CN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次</a:t>
            </a: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之后可以继续进行人脸签到或者进行手动</a:t>
            </a: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补签。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我</a:t>
            </a:r>
            <a:r>
              <a:rPr 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创建的会议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9430" y="4133850"/>
            <a:ext cx="861250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在首页中点击创建的会议的查看按钮会进入我创建的会议，在页面中可以查看到我创建过的所有会议信息和创建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会议，会议状态，会议操作等，点击统计会显示会议结束后的签到情况，点击删除后会将会议删除，点击结束会议则会将会议结束并开启统计按钮，管理按钮可以修改会议信息和会议参与的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用户。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" y="1045845"/>
            <a:ext cx="9980295" cy="2520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8" name="TextBox 39"/>
          <p:cNvSpPr txBox="1"/>
          <p:nvPr/>
        </p:nvSpPr>
        <p:spPr>
          <a:xfrm>
            <a:off x="389716" y="1476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会议统计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1471930"/>
            <a:ext cx="11104880" cy="436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8" name="TextBox 39"/>
          <p:cNvSpPr txBox="1"/>
          <p:nvPr/>
        </p:nvSpPr>
        <p:spPr>
          <a:xfrm>
            <a:off x="389716" y="1476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会议统计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1398905"/>
            <a:ext cx="10940415" cy="438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8" name="TextBox 39"/>
          <p:cNvSpPr txBox="1"/>
          <p:nvPr/>
        </p:nvSpPr>
        <p:spPr>
          <a:xfrm>
            <a:off x="389716" y="1476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会议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1249680"/>
            <a:ext cx="4282440" cy="2552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3802380"/>
            <a:ext cx="1058164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98440" y="1391920"/>
            <a:ext cx="5812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在点击管理后，会显示会议管理，有修改会议信息和编辑会议成员，修改会议信息时可以修改会议的标题和会议的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时间，编辑会议成员时可以通过勾选左侧的复选框来进行用户的添加和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删除。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8" name="TextBox 39"/>
          <p:cNvSpPr txBox="1"/>
          <p:nvPr/>
        </p:nvSpPr>
        <p:spPr>
          <a:xfrm>
            <a:off x="389716" y="1476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创建会议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1062990"/>
            <a:ext cx="10210165" cy="2621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4016375"/>
            <a:ext cx="3719195" cy="21253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45075" y="4109720"/>
            <a:ext cx="5812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在点击创建会议后，可以进行会议的创建，输入会议的主题和选择会议的时间，点击创建会议后会显示创建会议成功，创建会议成功后可以去会议管理中添加会议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成员。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57000">
                <a:schemeClr val="accent1">
                  <a:lumMod val="89000"/>
                </a:schemeClr>
              </a:gs>
              <a:gs pos="78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2"/>
          <a:stretch>
            <a:fillRect/>
          </a:stretch>
        </p:blipFill>
        <p:spPr>
          <a:xfrm>
            <a:off x="-5271" y="-27322"/>
            <a:ext cx="3484510" cy="5352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2" t="3986" b="-3986"/>
          <a:stretch>
            <a:fillRect/>
          </a:stretch>
        </p:blipFill>
        <p:spPr>
          <a:xfrm>
            <a:off x="8707490" y="0"/>
            <a:ext cx="3484510" cy="5352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5080" y="1403350"/>
            <a:ext cx="201676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en-US" altLang="zh-CN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44060" y="3286760"/>
            <a:ext cx="3098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系统介绍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8" name="TextBox 39"/>
          <p:cNvSpPr txBox="1"/>
          <p:nvPr/>
        </p:nvSpPr>
        <p:spPr>
          <a:xfrm>
            <a:off x="389716" y="1476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356360"/>
            <a:ext cx="10864215" cy="16306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66950" y="3787140"/>
            <a:ext cx="76587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点击右上角设置中的后台管理后会弹出用户管理界面，后台管理是只有管理员用户才能进入的界面，这里会显示用户的基本信息，管理对其进行审核，符合要求即可点击激活按钮，使新注册的用户可以进行登录，否侧可以点击删除将用户删除，重新提交用户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资料。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52" name="矩形 5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44" name="TextBox 39"/>
          <p:cNvSpPr txBox="1"/>
          <p:nvPr/>
        </p:nvSpPr>
        <p:spPr>
          <a:xfrm>
            <a:off x="263474" y="174964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35" y="1015365"/>
            <a:ext cx="8065770" cy="3461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09470" y="4733290"/>
            <a:ext cx="76587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点击右上角设置中的个人信息后会弹出用户信息界面，可以修改用户的个人信息，照片和密码，点击保存，符合要求后即可修改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成功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57000">
                <a:schemeClr val="accent1">
                  <a:lumMod val="89000"/>
                </a:schemeClr>
              </a:gs>
              <a:gs pos="78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7410" y="-2596712"/>
            <a:ext cx="6996048" cy="12244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50" y="0"/>
            <a:ext cx="6858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19" y="2783592"/>
            <a:ext cx="2853295" cy="4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94316" y="2413336"/>
            <a:ext cx="9403367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7465" y="3429000"/>
            <a:ext cx="219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8" name="Two Steps From Hell - Victor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8"/>
                </p:tgtEl>
              </p:cMediaNode>
            </p:audio>
          </p:childTnLst>
        </p:cTn>
      </p:par>
    </p:tnLst>
    <p:bldLst>
      <p:bldP spid="9" grpId="0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架构图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65515" y="1228725"/>
            <a:ext cx="2663190" cy="51695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本项目采用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B/S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架构，客户端以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web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形式呈现；应用层有三个模块：系统、签到、管理，分别对应不同的功能；服务层包括人脸识别和数据存储，其中人脸识别基于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DL4J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框架，实现了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MTCNN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模型进行人脸识别，测试准确率达到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97%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以上。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 descr="人脸识别会议签到系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" y="1137920"/>
            <a:ext cx="7560945" cy="501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9525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noProof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DL4J</a:t>
            </a:r>
            <a:r>
              <a:rPr lang="zh-CN" altLang="en-US" sz="3200" noProof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简介</a:t>
            </a:r>
            <a:endParaRPr lang="zh-CN" altLang="en-US" sz="3200" noProof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32485" y="4056380"/>
            <a:ext cx="10580370" cy="2261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优点：</a:t>
            </a:r>
            <a:endParaRPr lang="zh-CN" altLang="en-US" sz="2000" b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indent="0"/>
            <a:r>
              <a:rPr lang="en-US" altLang="zh-CN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支持神经网络的构建、训练和部署</a:t>
            </a:r>
            <a:endParaRPr lang="zh-CN" altLang="en-US" sz="2000" b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indent="0"/>
            <a:r>
              <a:rPr lang="en-US" altLang="zh-CN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跨平台，由于是基于jvm， 可以在不用的硬件条件下(CUDA GPU、x86、ARM等)，以及不同的操作系统(Windows、 Mac、Linux、Android)，值得注意的是，DL4J是少数能在Android上训练模型的框架。</a:t>
            </a:r>
            <a:endParaRPr lang="zh-CN" altLang="en-US" sz="2000" b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indent="0"/>
            <a:r>
              <a:rPr lang="en-US" altLang="zh-CN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2000" b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可以与hadoop、spark对接，支持分布式模型训练。</a:t>
            </a:r>
            <a:r>
              <a:rPr lang="en-US" sz="105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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62480" y="1554480"/>
            <a:ext cx="188722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DataVec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128135" y="1769110"/>
            <a:ext cx="84582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52390" y="1553845"/>
            <a:ext cx="188722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建模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DL4J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09000" y="1553210"/>
            <a:ext cx="188722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评估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Arbiter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351395" y="1767840"/>
            <a:ext cx="845820" cy="4857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62480" y="2698750"/>
            <a:ext cx="8341360" cy="4864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执行平台：分布式</a:t>
            </a:r>
            <a:r>
              <a:rPr lang="en-US" altLang="zh-CN"/>
              <a:t>Spark/Hadoop</a:t>
            </a:r>
            <a:r>
              <a:rPr lang="zh-CN" altLang="en-US"/>
              <a:t>，</a:t>
            </a:r>
            <a:r>
              <a:rPr lang="zh-CN" altLang="en-US"/>
              <a:t>单机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062480" y="3416300"/>
            <a:ext cx="8341360" cy="4864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ND4J   </a:t>
            </a:r>
            <a:r>
              <a:rPr lang="zh-CN" altLang="en-US"/>
              <a:t>运行时库：</a:t>
            </a:r>
            <a:r>
              <a:rPr lang="en-US" altLang="zh-CN"/>
              <a:t>CPU</a:t>
            </a:r>
            <a:r>
              <a:rPr lang="zh-CN" altLang="en-US"/>
              <a:t>，</a:t>
            </a:r>
            <a:r>
              <a:rPr lang="en-US" altLang="zh-CN"/>
              <a:t>GPU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201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MTCNN简介</a:t>
            </a:r>
            <a:endParaRPr lang="zh-CN" altLang="en-US" sz="3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12870" y="3844290"/>
            <a:ext cx="748665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有两种主要的人脸识别方法：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algn="l">
              <a:buClrTx/>
              <a:buSzTx/>
              <a:buFontTx/>
            </a:pP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1.基于特征的方法：使用手工过滤器来搜索和检测人脸。可以使用OpenCV库级联分类器(cascade classifiers)进行。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2.基于图像的方法：从整体上学习如何从整个图像中提取人脸。可以通过MTCNN库使用多任务级联CNN来实现。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12870" y="1651635"/>
            <a:ext cx="7486650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网络采用三网级联结构</a:t>
            </a:r>
            <a:r>
              <a:rPr lang="en-US" altLang="zh-CN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: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第一个模型（Proposal Network 或 P-Net）提出候选面部区域；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第二个模型（Refine Network 或 R-Net）过滤边界框；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第三个模型（Output Network或 O-Net）输出边界框和面部特征点位置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956435"/>
            <a:ext cx="3112135" cy="311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201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MTCNN简介</a:t>
            </a:r>
            <a:endParaRPr lang="zh-CN" altLang="en-US" sz="3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85" y="5233670"/>
            <a:ext cx="68097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MTCNN是一个深度级联多任务框架。该框架用来解决由于各种姿势、照明和遮挡，在不受约束的环境中进行人脸检测和对齐的问题。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5275" y="1932305"/>
            <a:ext cx="33648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损失函数</a:t>
            </a:r>
            <a:endParaRPr lang="zh-CN" altLang="en-US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35265" y="2639060"/>
            <a:ext cx="352488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人脸分类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边界框回归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人脸 landmark 定位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Multi-source training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Online Hard sample mining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1228725"/>
            <a:ext cx="6810375" cy="381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57000">
                <a:schemeClr val="accent1">
                  <a:lumMod val="89000"/>
                </a:schemeClr>
              </a:gs>
              <a:gs pos="78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2"/>
          <a:stretch>
            <a:fillRect/>
          </a:stretch>
        </p:blipFill>
        <p:spPr>
          <a:xfrm>
            <a:off x="-5271" y="-27322"/>
            <a:ext cx="3484510" cy="5352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2" t="3986" b="-3986"/>
          <a:stretch>
            <a:fillRect/>
          </a:stretch>
        </p:blipFill>
        <p:spPr>
          <a:xfrm>
            <a:off x="8707490" y="0"/>
            <a:ext cx="3484510" cy="5352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5080" y="1403350"/>
            <a:ext cx="201676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altLang="zh-CN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44060" y="3286760"/>
            <a:ext cx="3098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功能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介绍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57000">
                <a:schemeClr val="accent1">
                  <a:lumMod val="89000"/>
                </a:schemeClr>
              </a:gs>
              <a:gs pos="78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63450" y="1086220"/>
            <a:ext cx="4265065" cy="1676012"/>
          </a:xfrm>
          <a:prstGeom prst="rect">
            <a:avLst/>
          </a:prstGeom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7704412" y="1493850"/>
            <a:ext cx="162488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登录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21" y="1648557"/>
            <a:ext cx="3406579" cy="52094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330" y="2762250"/>
            <a:ext cx="6864985" cy="36772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81330" y="786130"/>
            <a:ext cx="634682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在访问网站的一个页面便是登录界面，在这个页面用户输入账号密码可以进行登录验证，或同过注册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链接跳转到注册页面进行注册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12244680" cy="7298401"/>
            <a:chOff x="0" y="0"/>
            <a:chExt cx="12244680" cy="7298401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57000">
                  <a:schemeClr val="accent1">
                    <a:lumMod val="89000"/>
                  </a:schemeClr>
                </a:gs>
                <a:gs pos="78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4316" y="-2321963"/>
              <a:ext cx="6996048" cy="12244680"/>
            </a:xfrm>
            <a:prstGeom prst="rect">
              <a:avLst/>
            </a:prstGeom>
          </p:spPr>
        </p:pic>
      </p:grpSp>
      <p:sp>
        <p:nvSpPr>
          <p:cNvPr id="114" name="TextBox 39"/>
          <p:cNvSpPr txBox="1"/>
          <p:nvPr/>
        </p:nvSpPr>
        <p:spPr>
          <a:xfrm>
            <a:off x="347514" y="145452"/>
            <a:ext cx="1861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01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421765"/>
            <a:ext cx="4282440" cy="43789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12205" y="2459990"/>
            <a:ext cx="48660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注册页面的第一个步骤是上传头像，也是人脸识别的对比的头像，可以直接上传本地图片，也可以直接调用摄像头拍摄，人脸上传后可以进行下一步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操作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639.3889763779525,&quot;width&quot;:6716.63779527559}"/>
</p:tagLst>
</file>

<file path=ppt/tags/tag2.xml><?xml version="1.0" encoding="utf-8"?>
<p:tagLst xmlns:p="http://schemas.openxmlformats.org/presentationml/2006/main">
  <p:tag name="KSO_WM_UNIT_PLACING_PICTURE_USER_VIEWPORT" val="{&quot;height&quot;:8203.847244094488,&quot;width&quot;:5364.691338582677}"/>
</p:tagLst>
</file>

<file path=ppt/tags/tag3.xml><?xml version="1.0" encoding="utf-8"?>
<p:tagLst xmlns:p="http://schemas.openxmlformats.org/presentationml/2006/main">
  <p:tag name="KSO_WM_UNIT_PLACING_PICTURE_USER_VIEWPORT" val="{&quot;height&quot;:7488,&quot;width&quot;:13980}"/>
</p:tagLst>
</file>

<file path=ppt/tags/tag4.xml><?xml version="1.0" encoding="utf-8"?>
<p:tagLst xmlns:p="http://schemas.openxmlformats.org/presentationml/2006/main">
  <p:tag name="KSO_WM_UNIT_PLACING_PICTURE_USER_VIEWPORT" val="{&quot;height&quot;:19282.96062992126,&quot;width&quot;:11017.39842519685}"/>
</p:tagLst>
</file>

<file path=ppt/tags/tag5.xml><?xml version="1.0" encoding="utf-8"?>
<p:tagLst xmlns:p="http://schemas.openxmlformats.org/presentationml/2006/main">
  <p:tag name="KSO_WM_UNIT_PLACING_PICTURE_USER_VIEWPORT" val="{&quot;height&quot;:5951,&quot;width&quot;:12853}"/>
</p:tagLst>
</file>

<file path=ppt/tags/tag6.xml><?xml version="1.0" encoding="utf-8"?>
<p:tagLst xmlns:p="http://schemas.openxmlformats.org/presentationml/2006/main">
  <p:tag name="KSO_WPP_MARK_KEY" val="70c1fbad-f59f-42a5-ad0f-c967b26d8ef1"/>
  <p:tag name="COMMONDATA" val="eyJoZGlkIjoiMDUzNmVlMTUzYmFkMDJkMjAxMWNhZTVlMmE2NDA3ZGYifQ=="/>
</p:tagLst>
</file>

<file path=ppt/theme/theme1.xml><?xml version="1.0" encoding="utf-8"?>
<a:theme xmlns:a="http://schemas.openxmlformats.org/drawingml/2006/main" name="涂豆思">
  <a:themeElements>
    <a:clrScheme name="自定义 2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1900</Words>
  <Application>WPS 演示</Application>
  <PresentationFormat>宽屏</PresentationFormat>
  <Paragraphs>119</Paragraphs>
  <Slides>22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Segoe UI</vt:lpstr>
      <vt:lpstr>黑体</vt:lpstr>
      <vt:lpstr>Calibri</vt:lpstr>
      <vt:lpstr>Calibri</vt:lpstr>
      <vt:lpstr>Times New Roman</vt:lpstr>
      <vt:lpstr>Arial Unicode MS</vt:lpstr>
      <vt:lpstr>等线</vt:lpstr>
      <vt:lpstr>涂豆思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比内裤还酷</cp:lastModifiedBy>
  <cp:revision>10</cp:revision>
  <dcterms:created xsi:type="dcterms:W3CDTF">2018-03-24T12:22:00Z</dcterms:created>
  <dcterms:modified xsi:type="dcterms:W3CDTF">2022-07-07T14:57:20Z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9DDB5CE045C54A04A6101E29DCE1FDE6</vt:lpwstr>
  </property>
</Properties>
</file>